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62" r:id="rId3"/>
    <p:sldId id="260" r:id="rId4"/>
    <p:sldId id="320" r:id="rId5"/>
    <p:sldId id="303" r:id="rId6"/>
    <p:sldId id="256" r:id="rId7"/>
    <p:sldId id="275" r:id="rId8"/>
    <p:sldId id="292" r:id="rId9"/>
    <p:sldId id="316" r:id="rId10"/>
    <p:sldId id="309" r:id="rId11"/>
    <p:sldId id="311" r:id="rId12"/>
    <p:sldId id="310" r:id="rId13"/>
    <p:sldId id="312" r:id="rId14"/>
    <p:sldId id="324" r:id="rId15"/>
    <p:sldId id="325" r:id="rId16"/>
    <p:sldId id="315" r:id="rId17"/>
    <p:sldId id="326" r:id="rId18"/>
    <p:sldId id="329" r:id="rId19"/>
    <p:sldId id="327" r:id="rId20"/>
    <p:sldId id="328" r:id="rId21"/>
    <p:sldId id="317" r:id="rId22"/>
    <p:sldId id="313" r:id="rId23"/>
    <p:sldId id="314" r:id="rId24"/>
    <p:sldId id="304" r:id="rId25"/>
    <p:sldId id="323" r:id="rId26"/>
    <p:sldId id="319" r:id="rId27"/>
    <p:sldId id="318" r:id="rId28"/>
    <p:sldId id="321" r:id="rId29"/>
    <p:sldId id="305" r:id="rId30"/>
    <p:sldId id="306" r:id="rId31"/>
    <p:sldId id="307" r:id="rId32"/>
    <p:sldId id="322" r:id="rId33"/>
    <p:sldId id="330" r:id="rId34"/>
    <p:sldId id="331" r:id="rId35"/>
    <p:sldId id="300" r:id="rId36"/>
    <p:sldId id="308" r:id="rId37"/>
    <p:sldId id="332" r:id="rId38"/>
    <p:sldId id="333" r:id="rId39"/>
    <p:sldId id="293" r:id="rId40"/>
    <p:sldId id="281" r:id="rId41"/>
    <p:sldId id="299" r:id="rId42"/>
    <p:sldId id="302" r:id="rId43"/>
    <p:sldId id="301" r:id="rId44"/>
    <p:sldId id="273" r:id="rId45"/>
    <p:sldId id="26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60" autoAdjust="0"/>
  </p:normalViewPr>
  <p:slideViewPr>
    <p:cSldViewPr snapToGrid="0" showGuides="1">
      <p:cViewPr varScale="1">
        <p:scale>
          <a:sx n="89" d="100"/>
          <a:sy n="89" d="100"/>
        </p:scale>
        <p:origin x="1434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AF156-08AC-4E39-82DD-6D13D4C5B13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3930-8EB9-4076-8B61-C440A7185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5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4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5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1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2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33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4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2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7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2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41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48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4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프론트의 경험을 고르 갖추기 위해</a:t>
            </a:r>
            <a:r>
              <a:rPr lang="en-US" altLang="ko-KR" dirty="0"/>
              <a:t>, </a:t>
            </a:r>
            <a:r>
              <a:rPr lang="ko-KR" altLang="en-US" dirty="0"/>
              <a:t>그리고 최대한 개발을 겹치지 않게 하기위해 기능별로 개발을 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자신의 맡은 기능의 프론트와 </a:t>
            </a:r>
            <a:r>
              <a:rPr lang="ko-KR" altLang="en-US" dirty="0" err="1"/>
              <a:t>백엔드를</a:t>
            </a:r>
            <a:r>
              <a:rPr lang="ko-KR" altLang="en-US" dirty="0"/>
              <a:t> 각자 개발하기로 하였습니다</a:t>
            </a:r>
            <a:r>
              <a:rPr lang="en-US" altLang="ko-KR" dirty="0"/>
              <a:t>. </a:t>
            </a:r>
            <a:r>
              <a:rPr lang="ko-KR" altLang="en-US" dirty="0"/>
              <a:t>설계과정에서는 우선 각자의 와이어프레임을 만들고</a:t>
            </a:r>
            <a:r>
              <a:rPr lang="en-US" altLang="ko-KR" dirty="0"/>
              <a:t>, </a:t>
            </a:r>
            <a:r>
              <a:rPr lang="en-US" altLang="ko-KR" dirty="0" err="1"/>
              <a:t>erd</a:t>
            </a:r>
            <a:r>
              <a:rPr lang="ko-KR" altLang="en-US" dirty="0"/>
              <a:t>팀과 웹 디자인 팀으로 </a:t>
            </a:r>
            <a:r>
              <a:rPr lang="ko-KR" altLang="en-US" dirty="0" err="1"/>
              <a:t>나누아</a:t>
            </a:r>
            <a:r>
              <a:rPr lang="ko-KR" altLang="en-US" dirty="0"/>
              <a:t>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76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ko-KR" altLang="en-US" dirty="0"/>
              <a:t>설계는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클라우드를 이용하여 다음과 같이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05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기획과 시장조사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설계는 이미 진행을 했기에 하루에 소요시간을 하루로 표현하였고</a:t>
            </a:r>
            <a:r>
              <a:rPr lang="en-US" altLang="ko-KR" dirty="0"/>
              <a:t>, </a:t>
            </a:r>
            <a:r>
              <a:rPr lang="ko-KR" altLang="en-US" dirty="0"/>
              <a:t>역시 기능단위로 역할을 나누었기에 목표를 화면구현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기능구현으로 나누어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17~26</a:t>
            </a:r>
            <a:r>
              <a:rPr lang="ko-KR" altLang="en-US" dirty="0"/>
              <a:t>일까지는 프론트 화면 구현을 모두 끝내는 것을 목표로 하였고</a:t>
            </a:r>
            <a:r>
              <a:rPr lang="en-US" altLang="ko-KR" dirty="0"/>
              <a:t>, 29~ 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까지는 팀원 각자가 맡은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구현을 완성하는 것을 목표로 설정했습니다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 과</a:t>
            </a:r>
            <a:r>
              <a:rPr lang="en-US" altLang="ko-KR" dirty="0"/>
              <a:t> 13</a:t>
            </a:r>
            <a:r>
              <a:rPr lang="ko-KR" altLang="en-US" dirty="0"/>
              <a:t>일 이틀간 </a:t>
            </a:r>
            <a:r>
              <a:rPr lang="en-US" altLang="ko-KR" dirty="0"/>
              <a:t>1</a:t>
            </a:r>
            <a:r>
              <a:rPr lang="ko-KR" altLang="en-US" dirty="0"/>
              <a:t>차 테스트와 리허설을 진행할 것이고</a:t>
            </a:r>
            <a:r>
              <a:rPr lang="en-US" altLang="ko-KR" dirty="0"/>
              <a:t>, </a:t>
            </a:r>
            <a:r>
              <a:rPr lang="ko-KR" altLang="en-US" dirty="0"/>
              <a:t>여기서 나온 에러를 수정하여 </a:t>
            </a:r>
            <a:r>
              <a:rPr lang="en-US" altLang="ko-KR" dirty="0"/>
              <a:t>13</a:t>
            </a:r>
            <a:r>
              <a:rPr lang="ko-KR" altLang="en-US" dirty="0"/>
              <a:t>일과 </a:t>
            </a:r>
            <a:r>
              <a:rPr lang="en-US" altLang="ko-KR" dirty="0"/>
              <a:t>14</a:t>
            </a:r>
            <a:r>
              <a:rPr lang="ko-KR" altLang="en-US" dirty="0"/>
              <a:t>일에 수정 및 재 테스트</a:t>
            </a:r>
            <a:r>
              <a:rPr lang="en-US" altLang="ko-KR" dirty="0"/>
              <a:t>, </a:t>
            </a:r>
            <a:r>
              <a:rPr lang="ko-KR" altLang="en-US"/>
              <a:t>리허설을 진행할것입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6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6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9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08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8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8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디자인과 와이어프레임은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다음과 같이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3930-8EB9-4076-8B61-C440A7185D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4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271799" y="6107905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0717-ED2C-0C8D-CBC8-E8D1D3B86AE2}"/>
              </a:ext>
            </a:extLst>
          </p:cNvPr>
          <p:cNvSpPr txBox="1"/>
          <p:nvPr/>
        </p:nvSpPr>
        <p:spPr>
          <a:xfrm>
            <a:off x="5138979" y="4006720"/>
            <a:ext cx="70530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</a:rPr>
              <a:t>Team.Lotto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DD365-E7A8-A29A-E2A1-FF527F41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11" y="221844"/>
            <a:ext cx="1694527" cy="64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1DC2D2-254E-AA9E-6035-466AD581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0" y="383381"/>
            <a:ext cx="3346779" cy="6105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AEFC3-B985-3278-DA42-E3768D28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118" y="376356"/>
            <a:ext cx="3837167" cy="44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C223A-FD3B-BB89-6D58-F459BC86F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28" y="260270"/>
            <a:ext cx="497274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0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ID/PASSWORD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AEE5A-64F3-5E8C-69D2-862FBE0D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88" y="1333499"/>
            <a:ext cx="4296795" cy="463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A37DC0-680B-5D74-C4D0-E3E64A77A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19" y="1333499"/>
            <a:ext cx="4224604" cy="46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F8AE25-AE38-A6F6-8B99-ECF82BB5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19" y="490194"/>
            <a:ext cx="5311807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F23CF6-2246-046C-DA84-D8471518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61" y="482322"/>
            <a:ext cx="5099751" cy="56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5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회원탈퇴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82E037-E502-884F-3868-896E669D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98" y="737812"/>
            <a:ext cx="450595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217667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공지 및 고객 문의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9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489D9B-D0B4-DF9A-6782-02657737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568047"/>
            <a:ext cx="6239266" cy="56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고객문의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6AF1AA-2D5F-E016-688A-F7EB2EB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89" y="283792"/>
            <a:ext cx="5596361" cy="62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6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661863" y="1854793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532867" y="1931737"/>
            <a:ext cx="14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636215" y="2850483"/>
            <a:ext cx="40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532867" y="2927427"/>
            <a:ext cx="15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631406" y="3846173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532867" y="3923117"/>
            <a:ext cx="2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</a:rPr>
              <a:t>작업 예상 기간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CA97-4915-84BE-2313-037FC8241094}"/>
              </a:ext>
            </a:extLst>
          </p:cNvPr>
          <p:cNvSpPr txBox="1"/>
          <p:nvPr/>
        </p:nvSpPr>
        <p:spPr>
          <a:xfrm>
            <a:off x="1631406" y="4907564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DEBB4-26EF-E463-90D9-B3DD0C9E3D2A}"/>
              </a:ext>
            </a:extLst>
          </p:cNvPr>
          <p:cNvSpPr txBox="1"/>
          <p:nvPr/>
        </p:nvSpPr>
        <p:spPr>
          <a:xfrm>
            <a:off x="2532867" y="4984508"/>
            <a:ext cx="24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고객센터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FFD431-8B07-49B3-C556-9313C381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77" y="637785"/>
            <a:ext cx="6058746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3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상품 관련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8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B2F9C-058F-FF88-9A96-8AA49B87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54" y="568047"/>
            <a:ext cx="4054191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상세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D2693-DB0B-215C-CCD0-7721B442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38" y="363497"/>
            <a:ext cx="3380211" cy="61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1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상세페이지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0D814A-BF56-1C58-0236-424B7CB7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6" y="0"/>
            <a:ext cx="4977751" cy="65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50350-E63E-1FED-E535-B35803C4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17" y="594917"/>
            <a:ext cx="476316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7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즐겨찾기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0B366F-C453-E85D-B77A-DA11FB09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97" y="568047"/>
            <a:ext cx="5060003" cy="56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2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DDD02-D572-36B5-8BAB-8DA5A2CDD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92" y="491613"/>
            <a:ext cx="5339184" cy="60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7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주문 결제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22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3CF057-1B98-9B48-22F5-6DA19537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24" y="0"/>
            <a:ext cx="400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요구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 완료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D6C4B-A830-3AB4-2315-73E0476C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81" y="0"/>
            <a:ext cx="490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환불 신청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776E0-D45B-A76A-1087-ED9673C4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42" y="66675"/>
            <a:ext cx="5905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25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9939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566593" y="3438435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관리자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6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주문확인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10E8F-1365-3ABE-9850-45204136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4" y="998934"/>
            <a:ext cx="7472238" cy="49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3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F5EDC5-6EEB-C021-21A4-F02B7877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00" y="301577"/>
            <a:ext cx="5349636" cy="62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8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A0E2BF-1147-A7CC-D721-57B51F5B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38" y="260270"/>
            <a:ext cx="5974062" cy="6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환불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E26DA-B69B-4C24-4B54-A85EF86B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709" y="0"/>
            <a:ext cx="5308782" cy="66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4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공지사항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361E9-911C-1C18-36F1-1F5FDA87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25" y="260270"/>
            <a:ext cx="5734850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1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디자인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상품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등록글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361E9-911C-1C18-36F1-1F5FDA87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25" y="260270"/>
            <a:ext cx="5734850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1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0F93FA-1C4A-4C10-8981-406C6319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10" y="892884"/>
            <a:ext cx="6981175" cy="53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역할 분담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0457"/>
              </p:ext>
            </p:extLst>
          </p:nvPr>
        </p:nvGraphicFramePr>
        <p:xfrm>
          <a:off x="811715" y="1308555"/>
          <a:ext cx="10568569" cy="4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김의현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상품등록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넛지포인트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공민식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상품결제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환불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제은성</a:t>
                      </a:r>
                      <a:endParaRPr lang="ko-KR" altLang="en-US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회원정보 수정 및 탈퇴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주문조회 및 관리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9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하유정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ERD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주문 시스템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 상세페이지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주문 관리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관리자 상품 조회 및 수정</a:t>
                      </a:r>
                      <a:endParaRPr lang="en-US" altLang="ko-KR" sz="14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김동주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요구사항 정의서 작성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서비스 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즐겨찾기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6899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김지영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구체적인 디자인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와이어프레임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홈페이지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검색기능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상품문의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배너 홍보기능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pic>
        <p:nvPicPr>
          <p:cNvPr id="6" name="그림 5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CF5F5F60-B1CD-A320-F51B-C918158E7A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73"/>
            <a:ext cx="12192000" cy="6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9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06712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 예상 기간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4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예상 작업 기간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F3850-FB54-D381-5EFC-A419FB85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727"/>
            <a:ext cx="12192000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4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391478" y="1916264"/>
            <a:ext cx="9080390" cy="4118775"/>
            <a:chOff x="1862178" y="2202371"/>
            <a:chExt cx="8476705" cy="3705057"/>
          </a:xfrm>
        </p:grpSpPr>
        <p:sp>
          <p:nvSpPr>
            <p:cNvPr id="4" name="구름 3"/>
            <p:cNvSpPr/>
            <p:nvPr/>
          </p:nvSpPr>
          <p:spPr>
            <a:xfrm>
              <a:off x="7447310" y="2259376"/>
              <a:ext cx="2628037" cy="2080271"/>
            </a:xfrm>
            <a:prstGeom prst="cloud">
              <a:avLst/>
            </a:prstGeom>
            <a:gradFill>
              <a:gsLst>
                <a:gs pos="0">
                  <a:schemeClr val="accent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구름 4"/>
            <p:cNvSpPr/>
            <p:nvPr/>
          </p:nvSpPr>
          <p:spPr>
            <a:xfrm>
              <a:off x="3609049" y="2202371"/>
              <a:ext cx="3302801" cy="2080271"/>
            </a:xfrm>
            <a:prstGeom prst="cloud">
              <a:avLst/>
            </a:prstGeom>
            <a:gradFill>
              <a:gsLst>
                <a:gs pos="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V="1">
              <a:off x="6909660" y="3168429"/>
              <a:ext cx="552805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724" y="3145847"/>
              <a:ext cx="846018" cy="14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069" y="3114559"/>
              <a:ext cx="1058130" cy="7159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57" y="2704708"/>
              <a:ext cx="483281" cy="866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521087" y="2476014"/>
              <a:ext cx="1522121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 Docker Compose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09079" y="2794685"/>
              <a:ext cx="1701732" cy="31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Oracle Cloud DB</a:t>
              </a:r>
              <a:endParaRPr lang="ko-KR" altLang="en-US" sz="10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26994" y="2975507"/>
              <a:ext cx="630565" cy="608913"/>
              <a:chOff x="353936" y="2358158"/>
              <a:chExt cx="1457214" cy="1144230"/>
            </a:xfrm>
          </p:grpSpPr>
          <p:pic>
            <p:nvPicPr>
              <p:cNvPr id="13" name="그림 12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49" y="2358158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341" y="2847086"/>
                <a:ext cx="666809" cy="655302"/>
              </a:xfrm>
              <a:prstGeom prst="rect">
                <a:avLst/>
              </a:prstGeom>
            </p:spPr>
          </p:pic>
          <p:pic>
            <p:nvPicPr>
              <p:cNvPr id="15" name="그림 14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5F5E8F4D-198A-35BA-0B95-175DFEA5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36" y="2776581"/>
                <a:ext cx="666809" cy="65530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953437" y="4337768"/>
              <a:ext cx="2824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16G, Disk 8G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S/W : </a:t>
              </a:r>
              <a:br>
                <a:rPr lang="en-US" altLang="ko-KR" sz="800" dirty="0"/>
              </a:br>
              <a:r>
                <a:rPr lang="en-US" altLang="ko-KR" sz="800" dirty="0"/>
                <a:t>- OS     : Windows Pro</a:t>
              </a:r>
              <a:br>
                <a:rPr lang="en-US" altLang="ko-KR" sz="800" dirty="0"/>
              </a:br>
              <a:r>
                <a:rPr lang="en-US" altLang="ko-KR" sz="800" dirty="0"/>
                <a:t>- WAS  : Tomcat</a:t>
              </a:r>
              <a:br>
                <a:rPr lang="en-US" altLang="ko-KR" sz="800" dirty="0"/>
              </a:br>
              <a:r>
                <a:rPr lang="en-US" altLang="ko-KR" sz="800" dirty="0"/>
                <a:t>- Frontend : </a:t>
              </a:r>
              <a:r>
                <a:rPr lang="en-US" altLang="ko-KR" sz="800" dirty="0" err="1"/>
                <a:t>Vue</a:t>
              </a:r>
              <a:r>
                <a:rPr lang="en-US" altLang="ko-KR" sz="800" dirty="0"/>
                <a:t> 3 Framework</a:t>
              </a:r>
              <a:br>
                <a:rPr lang="en-US" altLang="ko-KR" sz="800" dirty="0"/>
              </a:br>
              <a:r>
                <a:rPr lang="en-US" altLang="ko-KR" sz="800" dirty="0"/>
                <a:t>- Backend : Open </a:t>
              </a:r>
              <a:r>
                <a:rPr lang="en-US" altLang="ko-KR" sz="800" dirty="0" err="1"/>
                <a:t>Jdk</a:t>
              </a:r>
              <a:r>
                <a:rPr lang="en-US" altLang="ko-KR" sz="800" dirty="0"/>
                <a:t> 17, Spring boot 3.x</a:t>
              </a:r>
              <a:br>
                <a:rPr lang="en-US" altLang="ko-KR" sz="800" dirty="0"/>
              </a:br>
              <a:r>
                <a:rPr lang="en-US" altLang="ko-KR" sz="800" dirty="0"/>
                <a:t>- </a:t>
              </a:r>
              <a:r>
                <a:rPr lang="ko-KR" altLang="en-US" sz="800" dirty="0"/>
                <a:t>기타 </a:t>
              </a:r>
              <a:r>
                <a:rPr lang="en-US" altLang="ko-KR" sz="800" dirty="0"/>
                <a:t>: Kafka , Docker </a:t>
              </a:r>
              <a:br>
                <a:rPr lang="en-US" altLang="ko-KR" sz="800" dirty="0"/>
              </a:br>
              <a:endParaRPr lang="en-US" altLang="ko-KR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1667" y="4385458"/>
              <a:ext cx="286721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/>
                <a:t>H/W : CPU 1, MEM 1G, DISK 10G </a:t>
              </a:r>
              <a:br>
                <a:rPr lang="en-US" altLang="ko-KR" sz="800" dirty="0"/>
              </a:br>
              <a:r>
                <a:rPr lang="en-US" altLang="ko-KR" sz="800" dirty="0"/>
                <a:t>S/W : ORACLE 19C </a:t>
              </a:r>
              <a:r>
                <a:rPr lang="ko-KR" altLang="en-US" sz="800" dirty="0"/>
                <a:t>자율 운영 </a:t>
              </a:r>
              <a:r>
                <a:rPr lang="en-US" altLang="ko-KR" sz="800" dirty="0"/>
                <a:t>DB</a:t>
              </a:r>
              <a:br>
                <a:rPr lang="en-US" altLang="ko-KR" sz="800" dirty="0"/>
              </a:br>
              <a:r>
                <a:rPr lang="ko-KR" altLang="en-US" sz="800" dirty="0"/>
                <a:t>자율 운영 </a:t>
              </a:r>
              <a:r>
                <a:rPr lang="en-US" altLang="ko-KR" sz="800" dirty="0"/>
                <a:t>DB : S/W </a:t>
              </a:r>
              <a:r>
                <a:rPr lang="ko-KR" altLang="en-US" sz="800" dirty="0"/>
                <a:t>설치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관리 오라클에서 전담</a:t>
              </a:r>
              <a:endParaRPr lang="en-US" altLang="ko-KR" sz="8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908" y="3390577"/>
              <a:ext cx="79499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2EEBF0-01EC-65A7-26CB-35B32685D8B4}"/>
                </a:ext>
              </a:extLst>
            </p:cNvPr>
            <p:cNvCxnSpPr/>
            <p:nvPr/>
          </p:nvCxnSpPr>
          <p:spPr>
            <a:xfrm flipH="1" flipV="1">
              <a:off x="6916010" y="3379421"/>
              <a:ext cx="519421" cy="422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15754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8009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9410" y="292697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1665" y="341539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결과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2178" y="4390137"/>
              <a:ext cx="216590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/>
                <a:t>사용자 웹 브라우저</a:t>
              </a:r>
              <a:endParaRPr lang="en-US" altLang="ko-KR" sz="9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55" y="2718050"/>
              <a:ext cx="483281" cy="86637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145930" y="352899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Frontend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container)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6122" y="3523133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Backend &amp; Kafka</a:t>
              </a:r>
            </a:p>
            <a:p>
              <a:pPr algn="ctr"/>
              <a:r>
                <a:rPr lang="en-US" altLang="ko-KR" sz="800" dirty="0"/>
                <a:t>(</a:t>
              </a:r>
              <a:r>
                <a:rPr lang="en-US" altLang="ko-KR" sz="800" dirty="0" err="1"/>
                <a:t>docker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dontainer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5DABA06-6EF7-7F55-9A74-54E1A9606C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96" y="3144401"/>
              <a:ext cx="717006" cy="68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25207" y="329257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요청</a:t>
              </a:r>
            </a:p>
          </p:txBody>
        </p:sp>
      </p:grpSp>
      <p:sp>
        <p:nvSpPr>
          <p:cNvPr id="30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618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3711" y="2115047"/>
            <a:ext cx="4810539" cy="4495767"/>
            <a:chOff x="386055" y="894218"/>
            <a:chExt cx="4798195" cy="57165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4B6D5-C52C-FD27-F7C8-B6798AB2F67C}"/>
                </a:ext>
              </a:extLst>
            </p:cNvPr>
            <p:cNvSpPr/>
            <p:nvPr/>
          </p:nvSpPr>
          <p:spPr>
            <a:xfrm>
              <a:off x="475577" y="3560684"/>
              <a:ext cx="4708673" cy="30501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068963-8C4C-EDD9-B2D6-C292CECD858D}"/>
                </a:ext>
              </a:extLst>
            </p:cNvPr>
            <p:cNvSpPr/>
            <p:nvPr/>
          </p:nvSpPr>
          <p:spPr>
            <a:xfrm>
              <a:off x="1325072" y="5571283"/>
              <a:ext cx="2977290" cy="6443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Frontend (</a:t>
              </a:r>
              <a:r>
                <a:rPr kumimoji="1" lang="en-US" altLang="ko-KR" sz="1400" dirty="0" err="1"/>
                <a:t>docker</a:t>
              </a:r>
              <a:r>
                <a:rPr kumimoji="1" lang="en-US" altLang="ko-KR" sz="1400" dirty="0"/>
                <a:t> container)</a:t>
              </a:r>
              <a:endParaRPr kumimoji="1"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0B914F-FCFB-AEDA-8838-7FCCC9432CAD}"/>
                </a:ext>
              </a:extLst>
            </p:cNvPr>
            <p:cNvSpPr/>
            <p:nvPr/>
          </p:nvSpPr>
          <p:spPr>
            <a:xfrm>
              <a:off x="386055" y="894218"/>
              <a:ext cx="4708673" cy="6443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Oracle</a:t>
              </a:r>
              <a:endParaRPr kumimoji="1"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43B2E7-9461-EDB2-C70D-06237AA8B704}"/>
                </a:ext>
              </a:extLst>
            </p:cNvPr>
            <p:cNvSpPr/>
            <p:nvPr/>
          </p:nvSpPr>
          <p:spPr>
            <a:xfrm>
              <a:off x="1325072" y="3908702"/>
              <a:ext cx="2930156" cy="6443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+mj-lt"/>
                </a:rPr>
                <a:t>주문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결제 </a:t>
              </a:r>
              <a:r>
                <a:rPr kumimoji="1" lang="en-US" altLang="ko-KR" sz="1400" dirty="0">
                  <a:latin typeface="+mj-lt"/>
                </a:rPr>
                <a:t>-</a:t>
              </a:r>
              <a:r>
                <a:rPr kumimoji="1" lang="ko-KR" altLang="en-US" sz="1400" dirty="0">
                  <a:latin typeface="+mj-lt"/>
                </a:rPr>
                <a:t> 배송</a:t>
              </a:r>
              <a:endParaRPr kumimoji="1" lang="en-US" altLang="ko-KR" sz="1400" dirty="0">
                <a:latin typeface="+mj-lt"/>
              </a:endParaRPr>
            </a:p>
            <a:p>
              <a:pPr algn="ctr"/>
              <a:r>
                <a:rPr kumimoji="1" lang="en-US" altLang="ko-KR" sz="1400" dirty="0">
                  <a:latin typeface="+mj-lt"/>
                </a:rPr>
                <a:t>Backend(</a:t>
              </a:r>
              <a:r>
                <a:rPr kumimoji="1" lang="en-US" altLang="ko-KR" sz="1400" dirty="0" err="1">
                  <a:latin typeface="+mj-lt"/>
                </a:rPr>
                <a:t>docker</a:t>
              </a:r>
              <a:r>
                <a:rPr kumimoji="1" lang="en-US" altLang="ko-KR" sz="1400" dirty="0">
                  <a:latin typeface="+mj-lt"/>
                </a:rPr>
                <a:t> container)</a:t>
              </a:r>
              <a:endParaRPr kumimoji="1" lang="ko-KR" altLang="en-US" sz="1400" dirty="0">
                <a:latin typeface="+mj-lt"/>
              </a:endParaRPr>
            </a:p>
          </p:txBody>
        </p:sp>
        <p:sp>
          <p:nvSpPr>
            <p:cNvPr id="28" name="아래쪽 화살표[D] 14">
              <a:extLst>
                <a:ext uri="{FF2B5EF4-FFF2-40B4-BE49-F238E27FC236}">
                  <a16:creationId xmlns:a16="http://schemas.microsoft.com/office/drawing/2014/main" id="{20EFA680-127C-57D8-D695-B18C2E88A687}"/>
                </a:ext>
              </a:extLst>
            </p:cNvPr>
            <p:cNvSpPr/>
            <p:nvPr/>
          </p:nvSpPr>
          <p:spPr>
            <a:xfrm rot="10800000">
              <a:off x="2906777" y="1633548"/>
              <a:ext cx="195428" cy="2142122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아래쪽 화살표[D] 15">
              <a:extLst>
                <a:ext uri="{FF2B5EF4-FFF2-40B4-BE49-F238E27FC236}">
                  <a16:creationId xmlns:a16="http://schemas.microsoft.com/office/drawing/2014/main" id="{DA141750-4866-8352-D49C-CBF71F4BE042}"/>
                </a:ext>
              </a:extLst>
            </p:cNvPr>
            <p:cNvSpPr/>
            <p:nvPr/>
          </p:nvSpPr>
          <p:spPr>
            <a:xfrm>
              <a:off x="2515920" y="2940684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95B69D-B25A-B8E6-3AB3-54B5E88A0E54}"/>
                </a:ext>
              </a:extLst>
            </p:cNvPr>
            <p:cNvSpPr/>
            <p:nvPr/>
          </p:nvSpPr>
          <p:spPr>
            <a:xfrm>
              <a:off x="435814" y="2144324"/>
              <a:ext cx="4708673" cy="6443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Kafka</a:t>
              </a:r>
              <a:endParaRPr kumimoji="1" lang="ko-KR" altLang="en-US" sz="1400" dirty="0"/>
            </a:p>
          </p:txBody>
        </p:sp>
        <p:sp>
          <p:nvSpPr>
            <p:cNvPr id="31" name="아래쪽 화살표[D] 2">
              <a:extLst>
                <a:ext uri="{FF2B5EF4-FFF2-40B4-BE49-F238E27FC236}">
                  <a16:creationId xmlns:a16="http://schemas.microsoft.com/office/drawing/2014/main" id="{6CD915EC-4401-77BF-BB83-90EFB5F31233}"/>
                </a:ext>
              </a:extLst>
            </p:cNvPr>
            <p:cNvSpPr/>
            <p:nvPr/>
          </p:nvSpPr>
          <p:spPr>
            <a:xfrm rot="10800000">
              <a:off x="2711349" y="4686098"/>
              <a:ext cx="195428" cy="79930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CFD0E1-DFB2-1AF0-D275-B9CF27973770}"/>
                </a:ext>
              </a:extLst>
            </p:cNvPr>
            <p:cNvSpPr txBox="1"/>
            <p:nvPr/>
          </p:nvSpPr>
          <p:spPr>
            <a:xfrm>
              <a:off x="591106" y="4901084"/>
              <a:ext cx="1738626" cy="3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Docker Compose</a:t>
              </a:r>
              <a:endParaRPr kumimoji="1"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21428-CB75-AB60-C9E9-34A96DE3FADE}"/>
                </a:ext>
              </a:extLst>
            </p:cNvPr>
            <p:cNvSpPr txBox="1"/>
            <p:nvPr/>
          </p:nvSpPr>
          <p:spPr>
            <a:xfrm>
              <a:off x="905304" y="3081435"/>
              <a:ext cx="1610616" cy="22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lt"/>
                </a:rPr>
                <a:t>Consume &amp; Producer</a:t>
              </a:r>
              <a:endParaRPr kumimoji="1" lang="ko-KR" altLang="en-US" sz="1000" dirty="0">
                <a:latin typeface="+mj-lt"/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5722708" y="3267251"/>
            <a:ext cx="715618" cy="1636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21428-CB75-AB60-C9E9-34A96DE3FADE}"/>
              </a:ext>
            </a:extLst>
          </p:cNvPr>
          <p:cNvSpPr txBox="1"/>
          <p:nvPr/>
        </p:nvSpPr>
        <p:spPr>
          <a:xfrm>
            <a:off x="5329457" y="2799135"/>
            <a:ext cx="1610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j-lt"/>
              </a:rPr>
              <a:t>프로젝트 고도화 전환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0382" y="163060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011" y="16618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고도화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90292" y="2115047"/>
            <a:ext cx="4457437" cy="4389120"/>
            <a:chOff x="6690292" y="2115047"/>
            <a:chExt cx="4457437" cy="4389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90292" y="2115047"/>
              <a:ext cx="4457437" cy="4389120"/>
              <a:chOff x="2330711" y="703385"/>
              <a:chExt cx="4396092" cy="58564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5BA40CA-D013-4FE1-DF63-F0AD62B5B077}"/>
                  </a:ext>
                </a:extLst>
              </p:cNvPr>
              <p:cNvSpPr/>
              <p:nvPr/>
            </p:nvSpPr>
            <p:spPr>
              <a:xfrm>
                <a:off x="2455452" y="3369852"/>
                <a:ext cx="4271351" cy="318997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35765" y="5768997"/>
                <a:ext cx="1482092" cy="67390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Frontend (pod)</a:t>
                </a:r>
                <a:endParaRPr kumimoji="1" lang="ko-KR" altLang="en-US" sz="12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0B914F-FCFB-AEDA-8838-7FCCC9432CAD}"/>
                  </a:ext>
                </a:extLst>
              </p:cNvPr>
              <p:cNvSpPr/>
              <p:nvPr/>
            </p:nvSpPr>
            <p:spPr>
              <a:xfrm>
                <a:off x="2365930" y="703385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Oracle</a:t>
                </a:r>
                <a:endParaRPr kumimoji="1" lang="ko-KR" altLang="en-US" sz="14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9A4422-DD75-26E9-1EB9-A8DF87B17F7B}"/>
                  </a:ext>
                </a:extLst>
              </p:cNvPr>
              <p:cNvSpPr/>
              <p:nvPr/>
            </p:nvSpPr>
            <p:spPr>
              <a:xfrm>
                <a:off x="2813111" y="3760871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주문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43B2E7-9461-EDB2-C70D-06237AA8B704}"/>
                  </a:ext>
                </a:extLst>
              </p:cNvPr>
              <p:cNvSpPr/>
              <p:nvPr/>
            </p:nvSpPr>
            <p:spPr>
              <a:xfrm>
                <a:off x="4308065" y="3765623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/>
                  <a:t>결제</a:t>
                </a:r>
                <a:r>
                  <a:rPr kumimoji="1" lang="en-US" altLang="ko-KR" sz="1000"/>
                  <a:t> </a:t>
                </a:r>
                <a:r>
                  <a:rPr kumimoji="1" lang="en-US" altLang="ko-KR" sz="1000" dirty="0"/>
                  <a:t>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CE4924-1B8E-FC63-C512-A968062CA253}"/>
                  </a:ext>
                </a:extLst>
              </p:cNvPr>
              <p:cNvSpPr/>
              <p:nvPr/>
            </p:nvSpPr>
            <p:spPr>
              <a:xfrm>
                <a:off x="5713613" y="3789687"/>
                <a:ext cx="861060" cy="6739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000" dirty="0"/>
                  <a:t>배송</a:t>
                </a:r>
                <a:r>
                  <a:rPr kumimoji="1" lang="en-US" altLang="ko-KR" sz="1000" dirty="0"/>
                  <a:t> (pod)</a:t>
                </a:r>
              </a:p>
              <a:p>
                <a:pPr algn="ctr"/>
                <a:r>
                  <a:rPr kumimoji="1" lang="en-US" altLang="ko-KR" sz="1000" dirty="0"/>
                  <a:t>backend</a:t>
                </a:r>
                <a:endParaRPr kumimoji="1" lang="ko-KR" altLang="en-US" sz="1000" dirty="0"/>
              </a:p>
            </p:txBody>
          </p:sp>
          <p:sp>
            <p:nvSpPr>
              <p:cNvPr id="13" name="아래쪽 화살표[D] 12">
                <a:extLst>
                  <a:ext uri="{FF2B5EF4-FFF2-40B4-BE49-F238E27FC236}">
                    <a16:creationId xmlns:a16="http://schemas.microsoft.com/office/drawing/2014/main" id="{B69DCEFA-D34E-147D-1428-8EB5D0EDC66C}"/>
                  </a:ext>
                </a:extLst>
              </p:cNvPr>
              <p:cNvSpPr/>
              <p:nvPr/>
            </p:nvSpPr>
            <p:spPr>
              <a:xfrm rot="10800000">
                <a:off x="4042149" y="1453539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9FD82CD0-83CE-9AA7-A3E9-1C2DBACE7D5D}"/>
                  </a:ext>
                </a:extLst>
              </p:cNvPr>
              <p:cNvSpPr/>
              <p:nvPr/>
            </p:nvSpPr>
            <p:spPr>
              <a:xfrm>
                <a:off x="3685975" y="2744085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아래쪽 화살표[D] 14">
                <a:extLst>
                  <a:ext uri="{FF2B5EF4-FFF2-40B4-BE49-F238E27FC236}">
                    <a16:creationId xmlns:a16="http://schemas.microsoft.com/office/drawing/2014/main" id="{20EFA680-127C-57D8-D695-B18C2E88A687}"/>
                  </a:ext>
                </a:extLst>
              </p:cNvPr>
              <p:cNvSpPr/>
              <p:nvPr/>
            </p:nvSpPr>
            <p:spPr>
              <a:xfrm rot="10800000">
                <a:off x="5227090" y="1400400"/>
                <a:ext cx="177277" cy="2240334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아래쪽 화살표[D] 15">
                <a:extLst>
                  <a:ext uri="{FF2B5EF4-FFF2-40B4-BE49-F238E27FC236}">
                    <a16:creationId xmlns:a16="http://schemas.microsoft.com/office/drawing/2014/main" id="{DA141750-4866-8352-D49C-CBF71F4BE042}"/>
                  </a:ext>
                </a:extLst>
              </p:cNvPr>
              <p:cNvSpPr/>
              <p:nvPr/>
            </p:nvSpPr>
            <p:spPr>
              <a:xfrm>
                <a:off x="4938491" y="2793190"/>
                <a:ext cx="177277" cy="835948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95B69D-B25A-B8E6-3AB3-54B5E88A0E54}"/>
                  </a:ext>
                </a:extLst>
              </p:cNvPr>
              <p:cNvSpPr/>
              <p:nvPr/>
            </p:nvSpPr>
            <p:spPr>
              <a:xfrm>
                <a:off x="2415689" y="1953491"/>
                <a:ext cx="4271351" cy="6739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/>
                  <a:t>Kafka</a:t>
                </a:r>
                <a:endParaRPr kumimoji="1"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21428-CB75-AB60-C9E9-34A96DE3FADE}"/>
                  </a:ext>
                </a:extLst>
              </p:cNvPr>
              <p:cNvSpPr txBox="1"/>
              <p:nvPr/>
            </p:nvSpPr>
            <p:spPr>
              <a:xfrm>
                <a:off x="2330711" y="2863527"/>
                <a:ext cx="1621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>
                    <a:latin typeface="+mj-lt"/>
                  </a:rPr>
                  <a:t>Consume &amp; Producer</a:t>
                </a:r>
                <a:endParaRPr kumimoji="1" lang="ko-KR" altLang="en-US" sz="1000" dirty="0">
                  <a:latin typeface="+mj-lt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C9B14-0AA9-B57C-7998-9992112D458B}"/>
                  </a:ext>
                </a:extLst>
              </p:cNvPr>
              <p:cNvSpPr txBox="1"/>
              <p:nvPr/>
            </p:nvSpPr>
            <p:spPr>
              <a:xfrm>
                <a:off x="2620758" y="4861567"/>
                <a:ext cx="1245766" cy="59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/>
                  <a:t>k8s</a:t>
                </a:r>
                <a:br>
                  <a:rPr kumimoji="1" lang="en-US" altLang="ko-KR" sz="1400" dirty="0"/>
                </a:br>
                <a:r>
                  <a:rPr kumimoji="1" lang="en-US" altLang="ko-KR" sz="1400" dirty="0"/>
                  <a:t>(</a:t>
                </a:r>
                <a:r>
                  <a:rPr kumimoji="1" lang="en-US" altLang="ko-KR" sz="1400" dirty="0" err="1"/>
                  <a:t>kubernates</a:t>
                </a:r>
                <a:r>
                  <a:rPr kumimoji="1" lang="en-US" altLang="ko-KR" sz="1400" dirty="0"/>
                  <a:t>)</a:t>
                </a:r>
                <a:endParaRPr kumimoji="1" lang="ko-KR" altLang="en-US" sz="1400" dirty="0"/>
              </a:p>
            </p:txBody>
          </p:sp>
          <p:sp>
            <p:nvSpPr>
              <p:cNvPr id="3" name="아래쪽 화살표[D] 2">
                <a:extLst>
                  <a:ext uri="{FF2B5EF4-FFF2-40B4-BE49-F238E27FC236}">
                    <a16:creationId xmlns:a16="http://schemas.microsoft.com/office/drawing/2014/main" id="{F8287557-1EB8-79FA-153B-8B2FD57BB85E}"/>
                  </a:ext>
                </a:extLst>
              </p:cNvPr>
              <p:cNvSpPr/>
              <p:nvPr/>
            </p:nvSpPr>
            <p:spPr>
              <a:xfrm rot="10800000">
                <a:off x="4531277" y="5370377"/>
                <a:ext cx="313073" cy="31940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아래쪽 화살표[D] 11">
                <a:extLst>
                  <a:ext uri="{FF2B5EF4-FFF2-40B4-BE49-F238E27FC236}">
                    <a16:creationId xmlns:a16="http://schemas.microsoft.com/office/drawing/2014/main" id="{84E2A51F-1386-E681-10A6-E9F895EDBEFB}"/>
                  </a:ext>
                </a:extLst>
              </p:cNvPr>
              <p:cNvSpPr/>
              <p:nvPr/>
            </p:nvSpPr>
            <p:spPr>
              <a:xfrm rot="16200000">
                <a:off x="5282646" y="4010190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아래쪽 화살표[D] 21">
                <a:extLst>
                  <a:ext uri="{FF2B5EF4-FFF2-40B4-BE49-F238E27FC236}">
                    <a16:creationId xmlns:a16="http://schemas.microsoft.com/office/drawing/2014/main" id="{7EA90255-508F-4CAC-0D14-01499B0699F7}"/>
                  </a:ext>
                </a:extLst>
              </p:cNvPr>
              <p:cNvSpPr/>
              <p:nvPr/>
            </p:nvSpPr>
            <p:spPr>
              <a:xfrm rot="16200000">
                <a:off x="3839545" y="3976897"/>
                <a:ext cx="354999" cy="24185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3068963-8C4C-EDD9-B2D6-C292CECD858D}"/>
                  </a:ext>
                </a:extLst>
              </p:cNvPr>
              <p:cNvSpPr/>
              <p:nvPr/>
            </p:nvSpPr>
            <p:spPr>
              <a:xfrm>
                <a:off x="3952701" y="4870449"/>
                <a:ext cx="1482092" cy="41797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Ingress(</a:t>
                </a:r>
                <a:r>
                  <a:rPr kumimoji="1" lang="en-US" altLang="ko-KR" sz="1200" dirty="0" err="1"/>
                  <a:t>nginx</a:t>
                </a:r>
                <a:r>
                  <a:rPr kumimoji="1" lang="en-US" altLang="ko-KR" sz="1200" dirty="0"/>
                  <a:t>)</a:t>
                </a:r>
                <a:endParaRPr kumimoji="1" lang="ko-KR" altLang="en-US" sz="1200" dirty="0"/>
              </a:p>
            </p:txBody>
          </p:sp>
        </p:grpSp>
        <p:sp>
          <p:nvSpPr>
            <p:cNvPr id="43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44741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8938135" y="4960830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아래쪽 화살표[D] 2">
              <a:extLst>
                <a:ext uri="{FF2B5EF4-FFF2-40B4-BE49-F238E27FC236}">
                  <a16:creationId xmlns:a16="http://schemas.microsoft.com/office/drawing/2014/main" id="{F8287557-1EB8-79FA-153B-8B2FD57BB85E}"/>
                </a:ext>
              </a:extLst>
            </p:cNvPr>
            <p:cNvSpPr/>
            <p:nvPr/>
          </p:nvSpPr>
          <p:spPr>
            <a:xfrm rot="10800000">
              <a:off x="9406138" y="4968828"/>
              <a:ext cx="310878" cy="21978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7" name="Google Shape;418;p46"/>
          <p:cNvSpPr txBox="1">
            <a:spLocks/>
          </p:cNvSpPr>
          <p:nvPr/>
        </p:nvSpPr>
        <p:spPr>
          <a:xfrm>
            <a:off x="1999463" y="764257"/>
            <a:ext cx="7717500" cy="729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시스템 구성도 </a:t>
            </a:r>
            <a:r>
              <a:rPr lang="en-US" altLang="ko-KR" sz="4000" dirty="0"/>
              <a:t>#2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577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B7C504-55D7-282B-F283-1CB7F5A3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0"/>
            <a:ext cx="12192000" cy="45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판매자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요구사항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1A1D35-ED8E-9F57-82D3-20B8586D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241"/>
            <a:ext cx="12192000" cy="28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2223796" y="3438435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메인페이지</a:t>
            </a:r>
            <a:r>
              <a:rPr lang="ko-KR" altLang="en-US" sz="3600" b="1" spc="600" dirty="0">
                <a:solidFill>
                  <a:schemeClr val="bg1"/>
                </a:solidFill>
              </a:rPr>
              <a:t> 및 로그인</a:t>
            </a:r>
            <a:r>
              <a:rPr lang="en-US" altLang="ko-KR" sz="3600" b="1" spc="600" dirty="0">
                <a:solidFill>
                  <a:schemeClr val="bg1"/>
                </a:solidFill>
              </a:rPr>
              <a:t>,</a:t>
            </a:r>
            <a:r>
              <a:rPr lang="ko-KR" altLang="en-US" sz="3600" b="1" spc="6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2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970</Words>
  <Application>Microsoft Office PowerPoint</Application>
  <PresentationFormat>와이드스크린</PresentationFormat>
  <Paragraphs>214</Paragraphs>
  <Slides>45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김의현</cp:lastModifiedBy>
  <cp:revision>20</cp:revision>
  <dcterms:created xsi:type="dcterms:W3CDTF">2022-12-21T02:15:26Z</dcterms:created>
  <dcterms:modified xsi:type="dcterms:W3CDTF">2024-04-30T01:54:29Z</dcterms:modified>
</cp:coreProperties>
</file>